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0B2924-ED97-4CFB-A879-9F6B05876C6B}" v="13" dt="2025-09-24T13:44:25.24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>
      <p:cViewPr>
        <p:scale>
          <a:sx n="112" d="100"/>
          <a:sy n="112" d="100"/>
        </p:scale>
        <p:origin x="-1228" y="-1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custSel modSld">
      <pc:chgData name="Poppy Patel" userId="b5e8033a423efe45" providerId="LiveId" clId="{3C11DF2B-6205-4A62-A65A-FE92BA997B68}" dt="2025-09-24T13:44:47.146" v="605" actId="20577"/>
      <pc:docMkLst>
        <pc:docMk/>
      </pc:docMkLst>
      <pc:sldChg chg="modSp mod">
        <pc:chgData name="Poppy Patel" userId="b5e8033a423efe45" providerId="LiveId" clId="{3C11DF2B-6205-4A62-A65A-FE92BA997B68}" dt="2025-09-24T13:44:47.146" v="605" actId="20577"/>
        <pc:sldMkLst>
          <pc:docMk/>
          <pc:sldMk cId="0" sldId="256"/>
        </pc:sldMkLst>
        <pc:spChg chg="mod">
          <ac:chgData name="Poppy Patel" userId="b5e8033a423efe45" providerId="LiveId" clId="{3C11DF2B-6205-4A62-A65A-FE92BA997B68}" dt="2025-09-24T10:39:50.691" v="565" actId="103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Poppy Patel" userId="b5e8033a423efe45" providerId="LiveId" clId="{3C11DF2B-6205-4A62-A65A-FE92BA997B68}" dt="2025-09-24T13:44:07.866" v="577" actId="14100"/>
          <ac:spMkLst>
            <pc:docMk/>
            <pc:sldMk cId="0" sldId="256"/>
            <ac:spMk id="11" creationId="{00000000-0000-0000-0000-000000000000}"/>
          </ac:spMkLst>
        </pc:spChg>
        <pc:spChg chg="mod">
          <ac:chgData name="Poppy Patel" userId="b5e8033a423efe45" providerId="LiveId" clId="{3C11DF2B-6205-4A62-A65A-FE92BA997B68}" dt="2025-09-24T13:44:11.992" v="579" actId="14100"/>
          <ac:spMkLst>
            <pc:docMk/>
            <pc:sldMk cId="0" sldId="256"/>
            <ac:spMk id="12" creationId="{00000000-0000-0000-0000-000000000000}"/>
          </ac:spMkLst>
        </pc:spChg>
        <pc:spChg chg="mod">
          <ac:chgData name="Poppy Patel" userId="b5e8033a423efe45" providerId="LiveId" clId="{3C11DF2B-6205-4A62-A65A-FE92BA997B68}" dt="2025-09-24T10:22:51.791" v="152" actId="14100"/>
          <ac:spMkLst>
            <pc:docMk/>
            <pc:sldMk cId="0" sldId="256"/>
            <ac:spMk id="39" creationId="{00000000-0000-0000-0000-000000000000}"/>
          </ac:spMkLst>
        </pc:spChg>
        <pc:spChg chg="mod">
          <ac:chgData name="Poppy Patel" userId="b5e8033a423efe45" providerId="LiveId" clId="{3C11DF2B-6205-4A62-A65A-FE92BA997B68}" dt="2025-09-24T13:44:14.878" v="582" actId="1035"/>
          <ac:spMkLst>
            <pc:docMk/>
            <pc:sldMk cId="0" sldId="256"/>
            <ac:spMk id="46" creationId="{608C2ED2-BC1F-4104-A156-2E9B990B6499}"/>
          </ac:spMkLst>
        </pc:spChg>
        <pc:spChg chg="mod">
          <ac:chgData name="Poppy Patel" userId="b5e8033a423efe45" providerId="LiveId" clId="{3C11DF2B-6205-4A62-A65A-FE92BA997B68}" dt="2025-09-24T13:44:47.146" v="605" actId="20577"/>
          <ac:spMkLst>
            <pc:docMk/>
            <pc:sldMk cId="0" sldId="256"/>
            <ac:spMk id="49" creationId="{E1DCC034-B7A8-4258-B33F-22B53D74029F}"/>
          </ac:spMkLst>
        </pc:spChg>
        <pc:spChg chg="mod">
          <ac:chgData name="Poppy Patel" userId="b5e8033a423efe45" providerId="LiveId" clId="{3C11DF2B-6205-4A62-A65A-FE92BA997B68}" dt="2025-09-24T13:44:14.878" v="582" actId="1035"/>
          <ac:spMkLst>
            <pc:docMk/>
            <pc:sldMk cId="0" sldId="256"/>
            <ac:spMk id="51" creationId="{E3F5D4B0-0BF7-4B3C-A5E0-5F0CDE7C18D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5995"/>
            <a:ext cx="2540635" cy="1447800"/>
          </a:xfrm>
          <a:custGeom>
            <a:avLst/>
            <a:gdLst/>
            <a:ahLst/>
            <a:cxnLst/>
            <a:rect l="l" t="t" r="r" b="b"/>
            <a:pathLst>
              <a:path w="2540635" h="1447800">
                <a:moveTo>
                  <a:pt x="0" y="1447520"/>
                </a:moveTo>
                <a:lnTo>
                  <a:pt x="2540342" y="1447520"/>
                </a:lnTo>
                <a:lnTo>
                  <a:pt x="2540342" y="0"/>
                </a:lnTo>
                <a:lnTo>
                  <a:pt x="0" y="0"/>
                </a:lnTo>
                <a:lnTo>
                  <a:pt x="0" y="1447520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6396520" y="1758708"/>
            <a:ext cx="2585720" cy="1136015"/>
          </a:xfrm>
          <a:custGeom>
            <a:avLst/>
            <a:gdLst/>
            <a:ahLst/>
            <a:cxnLst/>
            <a:rect l="l" t="t" r="r" b="b"/>
            <a:pathLst>
              <a:path w="2585720" h="1136014">
                <a:moveTo>
                  <a:pt x="0" y="1135697"/>
                </a:moveTo>
                <a:lnTo>
                  <a:pt x="2585351" y="1135697"/>
                </a:lnTo>
                <a:lnTo>
                  <a:pt x="2585351" y="0"/>
                </a:lnTo>
                <a:lnTo>
                  <a:pt x="0" y="0"/>
                </a:lnTo>
                <a:lnTo>
                  <a:pt x="0" y="113569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9ldvl1c3ks" TargetMode="External"/><Relationship Id="rId2" Type="http://schemas.openxmlformats.org/officeDocument/2006/relationships/hyperlink" Target="https://totaldarkness.sciencemuseum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irstcareers.co.uk/careers/what-does-a-theme-park-designer-do/" TargetMode="External"/><Relationship Id="rId5" Type="http://schemas.openxmlformats.org/officeDocument/2006/relationships/hyperlink" Target="https://www.youtube.com/watch?v=33-uJiUwMN8" TargetMode="External"/><Relationship Id="rId4" Type="http://schemas.openxmlformats.org/officeDocument/2006/relationships/hyperlink" Target="https://www.youtube.com/watch?v=vz0UUVDt2p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3299" y="1760305"/>
            <a:ext cx="1942464" cy="67754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Crayons/Felt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0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3299" y="2575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3064303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553304"/>
            <a:ext cx="2566035" cy="478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508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gaming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4169305"/>
            <a:ext cx="2684780" cy="8959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5080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responsible,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competent,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46735">
              <a:lnSpc>
                <a:spcPct val="104200"/>
              </a:lnSpc>
              <a:spcBef>
                <a:spcPts val="284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emerging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79999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779999" y="2025597"/>
            <a:ext cx="2371090" cy="105854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STEAM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skills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everyday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9375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– What do you think STEAM means? (Science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 Arts Maths) Do you consider yourself good at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STEAM?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25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independently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Science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Museum’s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Darkness game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(you could encourage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friendly competition for the first person to solve the mystery):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600" spc="-5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255" algn="l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https://totaldarkness.sciencemuseum.org.uk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25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 STEAM skills the students used during the game.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STEAM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everyday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activities?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STEAM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59000" y="1763310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59000" y="2034540"/>
            <a:ext cx="2454910" cy="7562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gaming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lang="en-US" sz="600" b="1" spc="-2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the students the short clip below which shows a VR treadmill which Disney have invented. </a:t>
            </a: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https://www.youtube.com/watch?v=q9ldvl1c3ks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students think this could be the future of gaming?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the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to see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future 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gaming?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Imagine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endless possibilities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future game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designer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working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138475" y="1766874"/>
            <a:ext cx="1190625" cy="1362014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20014" rIns="0" bIns="0" rtlCol="0">
            <a:noAutofit/>
          </a:bodyPr>
          <a:lstStyle/>
          <a:p>
            <a:pPr marL="65405" algn="l">
              <a:lnSpc>
                <a:spcPts val="2705"/>
              </a:lnSpc>
              <a:spcBef>
                <a:spcPts val="944"/>
              </a:spcBef>
            </a:pPr>
            <a:endParaRPr sz="600" dirty="0">
              <a:latin typeface="HelveticaNeueLT Pro 55 Roman"/>
              <a:cs typeface="HelveticaNeueLT Pro 55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150732" y="3222275"/>
            <a:ext cx="1190625" cy="1102281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254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20"/>
              </a:spcBef>
            </a:pPr>
            <a:endParaRPr sz="6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135300" y="4386757"/>
            <a:ext cx="1190625" cy="1816616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endParaRPr sz="600" dirty="0">
              <a:latin typeface="HelveticaNeueLT Pro 55 Roman"/>
              <a:cs typeface="HelveticaNeueLT Pro 55 Roman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483933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/>
              <a:t>Tech</a:t>
            </a:r>
            <a:r>
              <a:rPr spc="40" dirty="0"/>
              <a:t> </a:t>
            </a:r>
            <a:r>
              <a:rPr dirty="0"/>
              <a:t>for</a:t>
            </a:r>
            <a:r>
              <a:rPr spc="40" dirty="0"/>
              <a:t> </a:t>
            </a:r>
            <a:r>
              <a:rPr dirty="0"/>
              <a:t>Fun</a:t>
            </a:r>
            <a:r>
              <a:rPr spc="40" dirty="0"/>
              <a:t> </a:t>
            </a:r>
            <a:r>
              <a:rPr dirty="0"/>
              <a:t>(Low</a:t>
            </a:r>
            <a:r>
              <a:rPr spc="40" dirty="0"/>
              <a:t> </a:t>
            </a:r>
            <a:r>
              <a:rPr spc="-10" dirty="0"/>
              <a:t>Tech)</a:t>
            </a:r>
          </a:p>
          <a:p>
            <a:pPr marL="12700" marR="508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for fun and broaden my </a:t>
            </a:r>
            <a:r>
              <a:rPr sz="1000" spc="-10" dirty="0"/>
              <a:t>knowledge</a:t>
            </a:r>
            <a:r>
              <a:rPr sz="1000" spc="500" dirty="0"/>
              <a:t> </a:t>
            </a:r>
            <a:r>
              <a:rPr sz="1000" dirty="0"/>
              <a:t>of careers available in this </a:t>
            </a:r>
            <a:r>
              <a:rPr sz="1000" spc="-10" dirty="0"/>
              <a:t>field.</a:t>
            </a:r>
            <a:endParaRPr sz="1000"/>
          </a:p>
        </p:txBody>
      </p:sp>
      <p:sp>
        <p:nvSpPr>
          <p:cNvPr id="15" name="object 15"/>
          <p:cNvSpPr txBox="1"/>
          <p:nvPr/>
        </p:nvSpPr>
        <p:spPr>
          <a:xfrm>
            <a:off x="6402349" y="5886804"/>
            <a:ext cx="2585720" cy="1316101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3345" rIns="0" bIns="0" rtlCol="0">
            <a:noAutofit/>
          </a:bodyPr>
          <a:lstStyle/>
          <a:p>
            <a:pPr marL="65405" algn="l">
              <a:lnSpc>
                <a:spcPts val="2705"/>
              </a:lnSpc>
              <a:spcBef>
                <a:spcPts val="735"/>
              </a:spcBef>
            </a:pPr>
            <a:endParaRPr sz="600" dirty="0">
              <a:latin typeface="HelveticaNeueLT Pro 55 Roman"/>
              <a:cs typeface="HelveticaNeueLT Pro 55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96520" y="4791709"/>
            <a:ext cx="2585720" cy="986790"/>
          </a:xfrm>
          <a:custGeom>
            <a:avLst/>
            <a:gdLst/>
            <a:ahLst/>
            <a:cxnLst/>
            <a:rect l="l" t="t" r="r" b="b"/>
            <a:pathLst>
              <a:path w="2585720" h="986789">
                <a:moveTo>
                  <a:pt x="0" y="986294"/>
                </a:moveTo>
                <a:lnTo>
                  <a:pt x="2585351" y="986294"/>
                </a:lnTo>
                <a:lnTo>
                  <a:pt x="2585351" y="0"/>
                </a:lnTo>
                <a:lnTo>
                  <a:pt x="0" y="0"/>
                </a:lnTo>
                <a:lnTo>
                  <a:pt x="0" y="98629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465350" y="4796256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65350" y="5067597"/>
            <a:ext cx="2437765" cy="5784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characters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talk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 meets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922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to the class that this is how computer game designers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given criteria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design characters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fit 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59438" y="3292297"/>
            <a:ext cx="1199515" cy="1388110"/>
          </a:xfrm>
          <a:custGeom>
            <a:avLst/>
            <a:gdLst/>
            <a:ahLst/>
            <a:cxnLst/>
            <a:rect l="l" t="t" r="r" b="b"/>
            <a:pathLst>
              <a:path w="1199514" h="1388110">
                <a:moveTo>
                  <a:pt x="0" y="1387703"/>
                </a:moveTo>
                <a:lnTo>
                  <a:pt x="1199349" y="1387703"/>
                </a:lnTo>
                <a:lnTo>
                  <a:pt x="1199349" y="0"/>
                </a:lnTo>
                <a:lnTo>
                  <a:pt x="0" y="0"/>
                </a:lnTo>
                <a:lnTo>
                  <a:pt x="0" y="138770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5125092" y="3287857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125092" y="3559198"/>
            <a:ext cx="1054100" cy="10229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(Augmented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Reality)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(Virtual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Reality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sz="6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sz="6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4135" algn="l">
              <a:lnSpc>
                <a:spcPts val="700"/>
              </a:lnSpc>
              <a:spcBef>
                <a:spcPts val="28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class,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written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r>
              <a:rPr sz="6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watch?v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=vz0UUVDt2ps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4135" algn="l">
              <a:lnSpc>
                <a:spcPts val="700"/>
              </a:lnSpc>
              <a:spcBef>
                <a:spcPts val="285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714356" y="3297605"/>
            <a:ext cx="1183005" cy="933450"/>
          </a:xfrm>
          <a:custGeom>
            <a:avLst/>
            <a:gdLst/>
            <a:ahLst/>
            <a:cxnLst/>
            <a:rect l="l" t="t" r="r" b="b"/>
            <a:pathLst>
              <a:path w="1183004" h="933450">
                <a:moveTo>
                  <a:pt x="0" y="933196"/>
                </a:moveTo>
                <a:lnTo>
                  <a:pt x="1182687" y="933196"/>
                </a:lnTo>
                <a:lnTo>
                  <a:pt x="1182687" y="0"/>
                </a:lnTo>
                <a:lnTo>
                  <a:pt x="0" y="0"/>
                </a:lnTo>
                <a:lnTo>
                  <a:pt x="0" y="93319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3779999" y="3305857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79999" y="3610657"/>
            <a:ext cx="993775" cy="508634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2730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Fun?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396520" y="2993415"/>
            <a:ext cx="2585720" cy="1688464"/>
          </a:xfrm>
          <a:custGeom>
            <a:avLst/>
            <a:gdLst/>
            <a:ahLst/>
            <a:cxnLst/>
            <a:rect l="l" t="t" r="r" b="b"/>
            <a:pathLst>
              <a:path w="2585720" h="1688464">
                <a:moveTo>
                  <a:pt x="0" y="1688299"/>
                </a:moveTo>
                <a:lnTo>
                  <a:pt x="2585351" y="1688299"/>
                </a:lnTo>
                <a:lnTo>
                  <a:pt x="2585351" y="0"/>
                </a:lnTo>
                <a:lnTo>
                  <a:pt x="0" y="0"/>
                </a:lnTo>
                <a:lnTo>
                  <a:pt x="0" y="168829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6459000" y="2997963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459000" y="3273113"/>
            <a:ext cx="2406650" cy="1304203"/>
          </a:xfrm>
          <a:prstGeom prst="rect">
            <a:avLst/>
          </a:prstGeom>
        </p:spPr>
        <p:txBody>
          <a:bodyPr vert="horz" wrap="square" lIns="0" tIns="4191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33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Your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(25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7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work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groups to design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computer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 following a given design criteria. Please use 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use your own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suit your current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curriculum topic 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example, if you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studying a historical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period 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from this period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the character could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based in 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rainforest.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22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Criteria: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10" indent="-67945" algn="l">
              <a:lnSpc>
                <a:spcPts val="695"/>
              </a:lnSpc>
              <a:spcBef>
                <a:spcPts val="229"/>
              </a:spcBef>
              <a:buChar char="-"/>
              <a:tabLst>
                <a:tab pos="6794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Cannot be a copy of an existing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10" indent="-67945" algn="l">
              <a:lnSpc>
                <a:spcPts val="675"/>
              </a:lnSpc>
              <a:buChar char="-"/>
              <a:tabLst>
                <a:tab pos="6794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able to survive in space and on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Earth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10" indent="-67945" algn="l">
              <a:lnSpc>
                <a:spcPts val="680"/>
              </a:lnSpc>
              <a:buChar char="-"/>
              <a:tabLst>
                <a:tab pos="6794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power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allows it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save/protect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10" indent="-67945" algn="l">
              <a:lnSpc>
                <a:spcPts val="680"/>
              </a:lnSpc>
              <a:buChar char="-"/>
              <a:tabLst>
                <a:tab pos="6794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have a special ‘techy’ tool they use all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310" indent="-67945" algn="l">
              <a:lnSpc>
                <a:spcPts val="700"/>
              </a:lnSpc>
              <a:buChar char="-"/>
              <a:tabLst>
                <a:tab pos="6794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 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from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years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above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scary)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715270" y="4329010"/>
            <a:ext cx="1191895" cy="1383665"/>
          </a:xfrm>
          <a:custGeom>
            <a:avLst/>
            <a:gdLst/>
            <a:ahLst/>
            <a:cxnLst/>
            <a:rect l="l" t="t" r="r" b="b"/>
            <a:pathLst>
              <a:path w="1191895" h="1383664">
                <a:moveTo>
                  <a:pt x="0" y="1383245"/>
                </a:moveTo>
                <a:lnTo>
                  <a:pt x="1191691" y="1383245"/>
                </a:lnTo>
                <a:lnTo>
                  <a:pt x="1191691" y="0"/>
                </a:lnTo>
                <a:lnTo>
                  <a:pt x="0" y="0"/>
                </a:lnTo>
                <a:lnTo>
                  <a:pt x="0" y="138324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717531" y="5802782"/>
            <a:ext cx="1191895" cy="1400124"/>
          </a:xfrm>
          <a:custGeom>
            <a:avLst/>
            <a:gdLst/>
            <a:ahLst/>
            <a:cxnLst/>
            <a:rect l="l" t="t" r="r" b="b"/>
            <a:pathLst>
              <a:path w="1191895" h="1230629">
                <a:moveTo>
                  <a:pt x="0" y="1230198"/>
                </a:moveTo>
                <a:lnTo>
                  <a:pt x="1191691" y="1230198"/>
                </a:lnTo>
                <a:lnTo>
                  <a:pt x="1191691" y="0"/>
                </a:lnTo>
                <a:lnTo>
                  <a:pt x="0" y="0"/>
                </a:lnTo>
                <a:lnTo>
                  <a:pt x="0" y="123019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3783174" y="5811032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783174" y="6115832"/>
            <a:ext cx="1002030" cy="81153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5080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780916" y="4324556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780916" y="4629356"/>
            <a:ext cx="1075055" cy="98933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5557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Fun?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111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061521" y="4794351"/>
            <a:ext cx="1199515" cy="2408555"/>
          </a:xfrm>
          <a:custGeom>
            <a:avLst/>
            <a:gdLst/>
            <a:ahLst/>
            <a:cxnLst/>
            <a:rect l="l" t="t" r="r" b="b"/>
            <a:pathLst>
              <a:path w="1199514" h="2408554">
                <a:moveTo>
                  <a:pt x="0" y="2408301"/>
                </a:moveTo>
                <a:lnTo>
                  <a:pt x="1199349" y="2408301"/>
                </a:lnTo>
                <a:lnTo>
                  <a:pt x="1199349" y="0"/>
                </a:lnTo>
                <a:lnTo>
                  <a:pt x="0" y="0"/>
                </a:lnTo>
                <a:lnTo>
                  <a:pt x="0" y="240830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l"/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5132999" y="4798907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116168" y="4781595"/>
            <a:ext cx="1127292" cy="250503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46990" algn="l">
              <a:lnSpc>
                <a:spcPts val="700"/>
              </a:lnSpc>
              <a:spcBef>
                <a:spcPts val="140"/>
              </a:spcBef>
            </a:pPr>
            <a:r>
              <a:rPr lang="en-US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R="46990" algn="l">
              <a:lnSpc>
                <a:spcPts val="700"/>
              </a:lnSpc>
              <a:spcBef>
                <a:spcPts val="140"/>
              </a:spcBef>
            </a:pPr>
            <a:r>
              <a:rPr lang="en-US"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lang="en-US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R="46990" algn="l">
              <a:lnSpc>
                <a:spcPts val="700"/>
              </a:lnSpc>
              <a:spcBef>
                <a:spcPts val="140"/>
              </a:spcBef>
            </a:pPr>
            <a:r>
              <a:rPr lang="en-US"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gaming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683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evolution of video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games/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computers: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r>
              <a:rPr sz="60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watch?v</a:t>
            </a: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=33-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uJiUwMN8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349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computers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gaming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evolved in the past 50+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have things developed since this video was created? </a:t>
            </a:r>
            <a:endParaRPr lang="en-US" sz="600" spc="5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349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 like? What do you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096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class make a list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student’s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favourite</a:t>
            </a:r>
            <a:r>
              <a:rPr sz="6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games.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things which make video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addictive/fun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0480" algn="l">
              <a:lnSpc>
                <a:spcPts val="700"/>
              </a:lnSpc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ideas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Designers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bject 9">
            <a:extLst>
              <a:ext uri="{FF2B5EF4-FFF2-40B4-BE49-F238E27FC236}">
                <a16:creationId xmlns:a16="http://schemas.microsoft.com/office/drawing/2014/main" id="{5CA3C8C4-3BFE-4DA1-95F0-531911AB8985}"/>
              </a:ext>
            </a:extLst>
          </p:cNvPr>
          <p:cNvSpPr txBox="1"/>
          <p:nvPr/>
        </p:nvSpPr>
        <p:spPr>
          <a:xfrm>
            <a:off x="9183942" y="1763310"/>
            <a:ext cx="316613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11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45" name="object 17">
            <a:extLst>
              <a:ext uri="{FF2B5EF4-FFF2-40B4-BE49-F238E27FC236}">
                <a16:creationId xmlns:a16="http://schemas.microsoft.com/office/drawing/2014/main" id="{49497869-0E1A-4542-8640-468B67107EFE}"/>
              </a:ext>
            </a:extLst>
          </p:cNvPr>
          <p:cNvSpPr txBox="1"/>
          <p:nvPr/>
        </p:nvSpPr>
        <p:spPr>
          <a:xfrm>
            <a:off x="9190292" y="4389356"/>
            <a:ext cx="368761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13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46" name="object 29">
            <a:extLst>
              <a:ext uri="{FF2B5EF4-FFF2-40B4-BE49-F238E27FC236}">
                <a16:creationId xmlns:a16="http://schemas.microsoft.com/office/drawing/2014/main" id="{608C2ED2-BC1F-4104-A156-2E9B990B6499}"/>
              </a:ext>
            </a:extLst>
          </p:cNvPr>
          <p:cNvSpPr txBox="1"/>
          <p:nvPr/>
        </p:nvSpPr>
        <p:spPr>
          <a:xfrm>
            <a:off x="9183942" y="3324225"/>
            <a:ext cx="393593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12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47" name="object 17">
            <a:extLst>
              <a:ext uri="{FF2B5EF4-FFF2-40B4-BE49-F238E27FC236}">
                <a16:creationId xmlns:a16="http://schemas.microsoft.com/office/drawing/2014/main" id="{FC0038D0-3184-4F71-AC36-37C086006369}"/>
              </a:ext>
            </a:extLst>
          </p:cNvPr>
          <p:cNvSpPr txBox="1"/>
          <p:nvPr/>
        </p:nvSpPr>
        <p:spPr>
          <a:xfrm>
            <a:off x="6465350" y="5882672"/>
            <a:ext cx="4815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 algn="l"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48" name="object 18">
            <a:extLst>
              <a:ext uri="{FF2B5EF4-FFF2-40B4-BE49-F238E27FC236}">
                <a16:creationId xmlns:a16="http://schemas.microsoft.com/office/drawing/2014/main" id="{442B9457-E4BF-4364-BEAD-612009299AF5}"/>
              </a:ext>
            </a:extLst>
          </p:cNvPr>
          <p:cNvSpPr txBox="1"/>
          <p:nvPr/>
        </p:nvSpPr>
        <p:spPr>
          <a:xfrm>
            <a:off x="6465350" y="6163066"/>
            <a:ext cx="2437765" cy="5784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Park Designer (10min)</a:t>
            </a: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the following clip and use the information below the clip to discuss Mike’s career as a Theme Park designer: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https://www.first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</a:b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careers.co.uk/careers/what-does-a-theme-park-designer-do/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his job involve? Would any of the students like this career?</a:t>
            </a:r>
          </a:p>
        </p:txBody>
      </p:sp>
      <p:sp>
        <p:nvSpPr>
          <p:cNvPr id="49" name="object 10">
            <a:extLst>
              <a:ext uri="{FF2B5EF4-FFF2-40B4-BE49-F238E27FC236}">
                <a16:creationId xmlns:a16="http://schemas.microsoft.com/office/drawing/2014/main" id="{E1DCC034-B7A8-4258-B33F-22B53D74029F}"/>
              </a:ext>
            </a:extLst>
          </p:cNvPr>
          <p:cNvSpPr txBox="1"/>
          <p:nvPr/>
        </p:nvSpPr>
        <p:spPr>
          <a:xfrm>
            <a:off x="9183943" y="1876425"/>
            <a:ext cx="1039558" cy="7562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Tech offices (10 min)</a:t>
            </a: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one or more of the videos of inspirational tech office spaces around the world – Google, Meta and  Apple offices.</a:t>
            </a: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US" sz="600" b="1" i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part of Apple video is from 1:23-2:29 but you could show it all if you wanted to.</a:t>
            </a: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 it might be like to work there.</a:t>
            </a: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object 18">
            <a:extLst>
              <a:ext uri="{FF2B5EF4-FFF2-40B4-BE49-F238E27FC236}">
                <a16:creationId xmlns:a16="http://schemas.microsoft.com/office/drawing/2014/main" id="{4D033E71-04C3-4CDF-9AA7-CD131E041F0D}"/>
              </a:ext>
            </a:extLst>
          </p:cNvPr>
          <p:cNvSpPr txBox="1"/>
          <p:nvPr/>
        </p:nvSpPr>
        <p:spPr>
          <a:xfrm>
            <a:off x="9183943" y="4678568"/>
            <a:ext cx="1105618" cy="57848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learning opportunities (5 min)</a:t>
            </a: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a current advertised job in tech that you would like to apply for and create an overview of the job:</a:t>
            </a:r>
          </a:p>
          <a:p>
            <a:pPr marL="67310" marR="5080" indent="-67945" algn="l">
              <a:lnSpc>
                <a:spcPts val="675"/>
              </a:lnSpc>
              <a:spcBef>
                <a:spcPts val="305"/>
              </a:spcBef>
              <a:buChar char="-"/>
              <a:tabLst>
                <a:tab pos="67945" algn="l"/>
              </a:tabLst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roles and responsibilities does the job include?</a:t>
            </a:r>
          </a:p>
          <a:p>
            <a:pPr marL="67310" marR="5080" indent="-67945" algn="l">
              <a:lnSpc>
                <a:spcPts val="675"/>
              </a:lnSpc>
              <a:buChar char="-"/>
              <a:tabLst>
                <a:tab pos="67945" algn="l"/>
              </a:tabLst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qualifications would you need?</a:t>
            </a:r>
          </a:p>
          <a:p>
            <a:pPr marL="67310" marR="5080" indent="-67945" algn="l">
              <a:lnSpc>
                <a:spcPts val="675"/>
              </a:lnSpc>
              <a:buChar char="-"/>
              <a:tabLst>
                <a:tab pos="67945" algn="l"/>
              </a:tabLst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GCSEs would you need to take?</a:t>
            </a:r>
          </a:p>
          <a:p>
            <a:pPr marL="67310" marR="5080" indent="-67945" algn="l">
              <a:lnSpc>
                <a:spcPts val="675"/>
              </a:lnSpc>
              <a:buChar char="-"/>
              <a:tabLst>
                <a:tab pos="67945" algn="l"/>
              </a:tabLst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notes to share with your group next lesson.</a:t>
            </a:r>
          </a:p>
        </p:txBody>
      </p:sp>
      <p:sp>
        <p:nvSpPr>
          <p:cNvPr id="51" name="object 30">
            <a:extLst>
              <a:ext uri="{FF2B5EF4-FFF2-40B4-BE49-F238E27FC236}">
                <a16:creationId xmlns:a16="http://schemas.microsoft.com/office/drawing/2014/main" id="{E3F5D4B0-0BF7-4B3C-A5E0-5F0CDE7C18D5}"/>
              </a:ext>
            </a:extLst>
          </p:cNvPr>
          <p:cNvSpPr txBox="1"/>
          <p:nvPr/>
        </p:nvSpPr>
        <p:spPr>
          <a:xfrm>
            <a:off x="9183941" y="3599375"/>
            <a:ext cx="1118645" cy="1304203"/>
          </a:xfrm>
          <a:prstGeom prst="rect">
            <a:avLst/>
          </a:prstGeom>
        </p:spPr>
        <p:txBody>
          <a:bodyPr vert="horz" wrap="square" lIns="0" tIns="41910" rIns="0" bIns="0" rtlCol="0">
            <a:noAutofit/>
          </a:bodyPr>
          <a:lstStyle/>
          <a:p>
            <a:pPr marR="5080" algn="l">
              <a:lnSpc>
                <a:spcPts val="670"/>
              </a:lnSpc>
              <a:spcBef>
                <a:spcPts val="300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discussion (5 min) </a:t>
            </a:r>
          </a:p>
          <a:p>
            <a:pPr marR="5080" algn="l">
              <a:lnSpc>
                <a:spcPts val="670"/>
              </a:lnSpc>
              <a:spcBef>
                <a:spcPts val="3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see yourself working 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any tech for fun careers? 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anything particularly 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 you today?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FFFC24-BC91-4238-1E77-DD0B68C78623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1011</Words>
  <Application>Microsoft Office PowerPoint</Application>
  <PresentationFormat>Custom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Poppins</vt:lpstr>
      <vt:lpstr>HelveticaNeueLT Pro 55 Roman</vt:lpstr>
      <vt:lpstr>Calibri</vt:lpstr>
      <vt:lpstr>Arial</vt:lpstr>
      <vt:lpstr>Office Theme</vt:lpstr>
      <vt:lpstr>Tech for Fun (Low Tech) To understand how technology is used for fun and broaden my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Fun (Low Tech) To understand how technology is used for fun and broaden my knowledge of careers available in this field.</dc:title>
  <cp:lastModifiedBy>Poppy Patel</cp:lastModifiedBy>
  <cp:revision>5</cp:revision>
  <dcterms:created xsi:type="dcterms:W3CDTF">2022-06-09T13:31:21Z</dcterms:created>
  <dcterms:modified xsi:type="dcterms:W3CDTF">2025-09-24T13:44:55Z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2022-06-09T00:00:00Z</vt:filetime>
  </property>
</Properties>
</file>